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4" r:id="rId4"/>
    <p:sldId id="276" r:id="rId5"/>
    <p:sldId id="293" r:id="rId6"/>
    <p:sldId id="294" r:id="rId7"/>
    <p:sldId id="299" r:id="rId8"/>
    <p:sldId id="281" r:id="rId9"/>
    <p:sldId id="277" r:id="rId10"/>
    <p:sldId id="278" r:id="rId11"/>
    <p:sldId id="279" r:id="rId12"/>
    <p:sldId id="280" r:id="rId13"/>
    <p:sldId id="295" r:id="rId14"/>
    <p:sldId id="283" r:id="rId15"/>
    <p:sldId id="284" r:id="rId16"/>
    <p:sldId id="285" r:id="rId17"/>
    <p:sldId id="289" r:id="rId18"/>
    <p:sldId id="286" r:id="rId19"/>
    <p:sldId id="287" r:id="rId20"/>
    <p:sldId id="288" r:id="rId21"/>
    <p:sldId id="290" r:id="rId22"/>
    <p:sldId id="291" r:id="rId23"/>
    <p:sldId id="292" r:id="rId24"/>
    <p:sldId id="298" r:id="rId25"/>
    <p:sldId id="300" r:id="rId26"/>
    <p:sldId id="30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Rg st="1" end="26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52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C4426-35E4-4734-8823-DBF1F18C2F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E65C43-292B-4C4D-99F1-1C916910B9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E7B8D9-53A1-41BC-BEE0-4252CD4FA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48269-6845-44A5-95F5-CC68371D1FF8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04CCE-9AF4-45A7-83DD-92ACA245E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FE7AFB-4BF4-484D-A4A7-EA7E1B4A2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383D4-CDE1-482E-AE8A-D889D9EEE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4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15000"/>
    </mc:Choice>
    <mc:Fallback xmlns="">
      <p:transition advClick="0" advTm="1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5D468-E3C5-4E86-8D85-837AE97B6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05BE9E-10A9-4A7B-A327-A98C87F7AF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C74F6-2F71-497F-B013-7F128B1B9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48269-6845-44A5-95F5-CC68371D1FF8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F824EF-B550-45E9-AA28-7661C4FE6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939359-7574-4BA1-9F63-B6E6C5850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383D4-CDE1-482E-AE8A-D889D9EEE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45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15000"/>
    </mc:Choice>
    <mc:Fallback xmlns="">
      <p:transition advClick="0" advTm="1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200AF8-00E6-4C4A-84BA-400DAFA3A2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567416-66BA-4C39-A9A4-C1BAA41B5A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86827-321A-4541-A96B-19E12BB80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48269-6845-44A5-95F5-CC68371D1FF8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4BD4F-4893-4A46-9BD3-075ABB1CC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9084FD-712D-49B0-92E9-994AAEB23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383D4-CDE1-482E-AE8A-D889D9EEE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25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15000"/>
    </mc:Choice>
    <mc:Fallback xmlns="">
      <p:transition advClick="0" advTm="1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C8505-0722-4424-B613-2E0FF06A5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7D380-FD47-479A-B753-1D1067CC8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7156B9-FB5A-4029-9783-C0974CA01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48269-6845-44A5-95F5-CC68371D1FF8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9E2D9-5E82-4A43-85F9-C947D81B0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C4972F-20D3-4BF4-969A-706A695AB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383D4-CDE1-482E-AE8A-D889D9EEE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26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15000"/>
    </mc:Choice>
    <mc:Fallback xmlns="">
      <p:transition advClick="0" advTm="1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15182-8BD5-4BDF-9D00-422D08756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E0B694-CAC1-47E8-A2AD-F7645BCE0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273776-BA89-4013-8E9C-E44FE6E1D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48269-6845-44A5-95F5-CC68371D1FF8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D0E0A4-13E6-469E-B3DD-DE367687C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1C555D-B745-4A6D-BEA5-CC1857B39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383D4-CDE1-482E-AE8A-D889D9EEE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0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15000"/>
    </mc:Choice>
    <mc:Fallback xmlns="">
      <p:transition advClick="0" advTm="1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1870E-1404-4DD2-841C-37F44E721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8359C-9217-470E-87BC-C5CBDB6141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4313DF-0C37-4FEE-8C76-87E736B36C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E2E803-654B-4643-856A-4845A3F0D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48269-6845-44A5-95F5-CC68371D1FF8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198E17-A2E7-4E31-916F-66105BD84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4898B-4931-4DA8-867C-B83BBE57E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383D4-CDE1-482E-AE8A-D889D9EEE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40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15000"/>
    </mc:Choice>
    <mc:Fallback xmlns="">
      <p:transition advClick="0" advTm="1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E11FA-A785-47E1-9616-9A1835B7B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D0095E-E1B8-41D1-ABDC-2B9731AB8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353EAA-1245-4DD8-B2CE-472CB5F581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71CCE7-D33C-4CBB-9A1F-AC857F630D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162CFD-42CD-4BE7-8054-040D6504ED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8434ED-6892-4BE5-84E8-AAF3DE62E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48269-6845-44A5-95F5-CC68371D1FF8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33E620-D789-4359-A6A2-611C520B2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7ECFEF-A158-4FC3-8E01-0FE823196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383D4-CDE1-482E-AE8A-D889D9EEE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57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15000"/>
    </mc:Choice>
    <mc:Fallback xmlns="">
      <p:transition advClick="0" advTm="1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FCC06-DDFD-4075-AC47-91806AB86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416C89-CDCA-4DE8-8B30-36CCD8B20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48269-6845-44A5-95F5-CC68371D1FF8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47CF73-3738-4932-9349-9D1D88109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CDA73F-8917-4A93-8E8F-F7AA2972A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383D4-CDE1-482E-AE8A-D889D9EEE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54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15000"/>
    </mc:Choice>
    <mc:Fallback xmlns="">
      <p:transition advClick="0" advTm="1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84C437-947C-4C5A-BFD6-45C7220A0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48269-6845-44A5-95F5-CC68371D1FF8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091B24-9635-43BC-9970-0A3E1C898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80FB1B-A108-461B-883E-FFAA2903D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383D4-CDE1-482E-AE8A-D889D9EEE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73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15000"/>
    </mc:Choice>
    <mc:Fallback xmlns="">
      <p:transition advClick="0" advTm="1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5060A-51E9-478E-AC5F-EC2448B99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ECA75-B36F-4871-AF3E-A427F35EE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F1F9EA-F75A-4D9F-8144-CB5C650DC5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40EBD5-F325-464F-9F68-7D52FF46C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48269-6845-44A5-95F5-CC68371D1FF8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70B50F-B920-4294-9713-962F91103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BD44D4-ACFD-415E-9F86-DFA95E70F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383D4-CDE1-482E-AE8A-D889D9EEE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06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15000"/>
    </mc:Choice>
    <mc:Fallback xmlns="">
      <p:transition advClick="0" advTm="1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35FE2-CE7E-44D0-82D5-C9BC18839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CAAAD5-2E00-4D9C-BAC6-597562CAF2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F2C45E-A23E-4FE5-93F5-33A6E56E05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963312-98A4-4CA9-88C6-5056A7101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48269-6845-44A5-95F5-CC68371D1FF8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F4BB98-48F1-43E0-8EF5-5ED1A2A07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7ECAAA-D0C8-4DA8-8390-81C5D353B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383D4-CDE1-482E-AE8A-D889D9EEE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25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15000"/>
    </mc:Choice>
    <mc:Fallback xmlns="">
      <p:transition advClick="0" advTm="1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525F35-CF39-4677-994E-A86EFA899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C3F7BD-5842-458D-8891-DE9A71471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BBF442-FDF6-4D8B-AF7F-55292C22FE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48269-6845-44A5-95F5-CC68371D1FF8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9636C9-1A11-4B24-A43A-3598B149F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EF596-263F-4E00-8B03-B3E94664F9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383D4-CDE1-482E-AE8A-D889D9EEE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777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50" advClick="0" advTm="15000"/>
    </mc:Choice>
    <mc:Fallback xmlns="">
      <p:transition advClick="0" advTm="1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E759E-DDF5-40D3-9957-CAF72A5228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5723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North Lake County EMS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EE9767-187C-4E78-9CDD-B8CF52E555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879600"/>
            <a:ext cx="9144000" cy="4206240"/>
          </a:xfrm>
        </p:spPr>
        <p:txBody>
          <a:bodyPr/>
          <a:lstStyle/>
          <a:p>
            <a:endParaRPr lang="en-US" dirty="0"/>
          </a:p>
          <a:p>
            <a:r>
              <a:rPr lang="en-US" sz="4400" b="1" dirty="0"/>
              <a:t>May 17, 2022 </a:t>
            </a:r>
          </a:p>
          <a:p>
            <a:r>
              <a:rPr lang="en-US" sz="4400" b="1" dirty="0"/>
              <a:t>Ballot Measure 19-36 </a:t>
            </a:r>
          </a:p>
          <a:p>
            <a:endParaRPr lang="en-US" sz="4400" b="1" dirty="0"/>
          </a:p>
          <a:p>
            <a:r>
              <a:rPr lang="en-US" sz="4400" b="1" dirty="0">
                <a:solidFill>
                  <a:srgbClr val="FF0000"/>
                </a:solidFill>
              </a:rPr>
              <a:t>North Lake Emergency </a:t>
            </a:r>
          </a:p>
          <a:p>
            <a:r>
              <a:rPr lang="en-US" sz="4400" b="1" dirty="0">
                <a:solidFill>
                  <a:srgbClr val="FF0000"/>
                </a:solidFill>
              </a:rPr>
              <a:t>Service District</a:t>
            </a:r>
          </a:p>
        </p:txBody>
      </p:sp>
    </p:spTree>
    <p:extLst>
      <p:ext uri="{BB962C8B-B14F-4D97-AF65-F5344CB8AC3E}">
        <p14:creationId xmlns:p14="http://schemas.microsoft.com/office/powerpoint/2010/main" val="245781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15000"/>
    </mc:Choice>
    <mc:Fallback xmlns="">
      <p:transition advClick="0" advTm="15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84A5F-831A-4E93-A5C2-66D5261D4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5515"/>
          </a:xfrm>
        </p:spPr>
        <p:txBody>
          <a:bodyPr/>
          <a:lstStyle/>
          <a:p>
            <a:r>
              <a:rPr lang="en-US" b="1" dirty="0"/>
              <a:t>What We Do !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E40EBA3-9C5C-4300-BD66-F41DC548726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2220119"/>
            <a:ext cx="3801110" cy="356235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7CA6B4-E03F-4D07-89C7-132AC1B48F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6720" y="1493520"/>
            <a:ext cx="5847080" cy="4683443"/>
          </a:xfrm>
        </p:spPr>
        <p:txBody>
          <a:bodyPr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respond to emergency calls within our 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area of coverage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3600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Industrial / Farming accidents</a:t>
            </a:r>
          </a:p>
          <a:p>
            <a:pPr marL="0" indent="0">
              <a:buNone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Recreation (sand dunes)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8946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15000"/>
    </mc:Choice>
    <mc:Fallback xmlns="">
      <p:transition advClick="0" advTm="15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84A5F-831A-4E93-A5C2-66D5261D4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We Do !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E40EBA3-9C5C-4300-BD66-F41DC548726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4381500" cy="356235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7CA6B4-E03F-4D07-89C7-132AC1B48F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69280" y="1825625"/>
            <a:ext cx="5684520" cy="4351338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respond to emergency calls within our 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area of coverage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3600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Coronary emergencies</a:t>
            </a:r>
          </a:p>
          <a:p>
            <a:pPr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School/student related emergencies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72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15000"/>
    </mc:Choice>
    <mc:Fallback xmlns="">
      <p:transition advClick="0" advTm="15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5A7AF-91C9-46FD-A871-A6A666636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615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b="1" dirty="0"/>
              <a:t>What we do!</a:t>
            </a:r>
            <a:br>
              <a:rPr lang="en-US" b="1" dirty="0"/>
            </a:br>
            <a:r>
              <a:rPr lang="en-US" b="1" dirty="0"/>
              <a:t>NL – Emergency Service District Board of Directors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6FE9B5-AD17-4E77-9824-B269CFFBCF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35600" y="2357119"/>
            <a:ext cx="5842000" cy="3769043"/>
          </a:xfrm>
        </p:spPr>
        <p:txBody>
          <a:bodyPr/>
          <a:lstStyle/>
          <a:p>
            <a:pPr marL="0" indent="0"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Secure reimbursements from: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3200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Insurance, Medicare, Medicaid,  Veterans Association, etc.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(may take 2-years to be reimbursed) </a:t>
            </a:r>
          </a:p>
          <a:p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4C2461C-AA77-4C8A-9E13-FC48B78979A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51" y="2052320"/>
            <a:ext cx="4062499" cy="3006249"/>
          </a:xfrm>
        </p:spPr>
      </p:pic>
    </p:spTree>
    <p:extLst>
      <p:ext uri="{BB962C8B-B14F-4D97-AF65-F5344CB8AC3E}">
        <p14:creationId xmlns:p14="http://schemas.microsoft.com/office/powerpoint/2010/main" val="418166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15000"/>
    </mc:Choice>
    <mc:Fallback xmlns="">
      <p:transition advClick="0" advTm="1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A54EA-0A28-48C8-A69F-A3677A5B8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201"/>
            <a:ext cx="10515600" cy="38607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Emergency Service District Service Map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E9424EC2-57EC-4FE9-B8E6-F825D2D6DA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701040"/>
            <a:ext cx="10312400" cy="615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04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15000"/>
    </mc:Choice>
    <mc:Fallback xmlns="">
      <p:transition advClick="0" advTm="1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E6072-AD32-4F2F-899C-F7371BE40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How We Got Here: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230306E-CD29-40F0-9734-3846A3D08DD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560320"/>
            <a:ext cx="4932680" cy="2602827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249FD8-E007-45C5-9FE7-7A898F1B83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92800" y="1825625"/>
            <a:ext cx="5461000" cy="4351338"/>
          </a:xfrm>
        </p:spPr>
        <p:txBody>
          <a:bodyPr/>
          <a:lstStyle/>
          <a:p>
            <a:pPr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Emergency Service District Board created an Ad Hoc committee over 5 years ago to study how  to proceed and maintain services.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00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15000"/>
    </mc:Choice>
    <mc:Fallback xmlns="">
      <p:transition advClick="0" advTm="15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0266C-E343-46D0-A892-4FBC79777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Ad Hoc Committee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1815A0F-B779-43E9-B5F8-EAB57AF6ABE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12110" y="2275840"/>
            <a:ext cx="4897176" cy="291592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83179C-E74F-4884-A170-612A0B67293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outcome of this committee was the recommendation to the ESD Board: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pursue a tax base to sustain future operations. </a:t>
            </a:r>
          </a:p>
          <a:p>
            <a:pPr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stabilizes revenue</a:t>
            </a:r>
          </a:p>
          <a:p>
            <a:pPr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Provides a paid staff</a:t>
            </a:r>
          </a:p>
          <a:p>
            <a:pPr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Insures long term operation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7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15000"/>
    </mc:Choice>
    <mc:Fallback xmlns="">
      <p:transition advClick="0" advTm="15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A99A1-DB89-4CB6-B9E5-AB4BAC9AD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Ad Hoc Committee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B8BBFD8-717D-49C9-B000-3F69FF2D185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78195" y="2541175"/>
            <a:ext cx="4901609" cy="2920237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8A734F-8803-415A-AF65-0457D7BC64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52880"/>
            <a:ext cx="5181600" cy="4724083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ESD Board has retained legal counsel: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3200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Has guided us thru this process. </a:t>
            </a:r>
          </a:p>
          <a:p>
            <a:pPr marL="0" indent="0"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Our legal counsel represents over 100 other Special Taxing Districts  </a:t>
            </a:r>
          </a:p>
          <a:p>
            <a:pPr marL="0" indent="0"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process is specific and each step is directed by state law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9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15000"/>
    </mc:Choice>
    <mc:Fallback xmlns="">
      <p:transition advClick="0" advTm="15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419C6-B0A8-4375-B3E2-4752D2948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3521"/>
            <a:ext cx="10515600" cy="1467168"/>
          </a:xfr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 July 2020 to January, 2022 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are on the May 17, 2022 ballot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C3DCDE6-5568-4D90-9A43-A01495C05A8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76215" y="1825625"/>
            <a:ext cx="5105569" cy="4351338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C8E823-2426-48F1-B9B9-9555EFA373A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worked with: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3600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County Clerk</a:t>
            </a:r>
          </a:p>
          <a:p>
            <a:pPr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County Assessor</a:t>
            </a:r>
          </a:p>
          <a:p>
            <a:pPr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County Commissioners </a:t>
            </a:r>
          </a:p>
          <a:p>
            <a:pPr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Secretary of State</a:t>
            </a:r>
          </a:p>
          <a:p>
            <a:pPr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Our legal Counsel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9424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15000"/>
    </mc:Choice>
    <mc:Fallback xmlns="">
      <p:transition advClick="0" advTm="15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D5B50-C56F-4854-847B-CE1185BBE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Our population is steady but it’s                                                projected to increasing at a gradual rate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8FA8C3-9E39-4904-A0C0-8C0537D92F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64079"/>
            <a:ext cx="5181600" cy="4012883"/>
          </a:xfr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yes vote on this measure would result in continued staffing and service</a:t>
            </a:r>
            <a:endParaRPr lang="en-US" sz="3200" dirty="0">
              <a:solidFill>
                <a:prstClr val="black"/>
              </a:solidFill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no vote would potentially result in cessation of these services</a:t>
            </a:r>
            <a:endParaRPr lang="en-US" dirty="0"/>
          </a:p>
        </p:txBody>
      </p:sp>
      <p:pic>
        <p:nvPicPr>
          <p:cNvPr id="3074" name="Picture 2" descr="Free Population Cliparts, Download Free Population Cliparts png images,  Free ClipArts on Clipart Library">
            <a:extLst>
              <a:ext uri="{FF2B5EF4-FFF2-40B4-BE49-F238E27FC236}">
                <a16:creationId xmlns:a16="http://schemas.microsoft.com/office/drawing/2014/main" id="{A5DAA95E-4F59-417A-B06B-22DA6890331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560" y="1951958"/>
            <a:ext cx="4137892" cy="376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08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15000"/>
    </mc:Choice>
    <mc:Fallback xmlns="">
      <p:transition advClick="0" advTm="15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7FAB7-C7A6-46D9-BDD0-2C1EEF799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Our Staff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5B078-34FE-48C6-B6AF-510251FF0D3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5B90DD-F28D-4500-9A8D-0BE2786B6D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Our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volunteer 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taffing has decreased significantly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32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are experiencing  greater difficulty meeting the emergency needs of our community as a volunteer entity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AD7FE4-5A41-4708-A439-E01872DE5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180" y="2692399"/>
            <a:ext cx="4345141" cy="2265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92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15000"/>
    </mc:Choice>
    <mc:Fallback xmlns="">
      <p:transition advClick="0" advTm="1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704B2-8388-40A0-B79F-91B35B561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295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“North Lake Emergency Service District”</a:t>
            </a:r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CEF79EDC-F9E8-40E2-ACC9-6FAA6D8535E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25625"/>
            <a:ext cx="3810000" cy="3604419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F34851-6204-49C2-91F8-06BE7C01D88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History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NL-ESD Board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we do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area we service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Why the Ballot Measure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6.  How we got to this place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63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15000"/>
    </mc:Choice>
    <mc:Fallback xmlns="">
      <p:transition advClick="0" advTm="15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7FAB7-C7A6-46D9-BDD0-2C1EEF799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Our Staff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5B078-34FE-48C6-B6AF-510251FF0D3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5B90DD-F28D-4500-9A8D-0BE2786B6D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2009 we answered 105 calls w/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 personnel</a:t>
            </a:r>
          </a:p>
          <a:p>
            <a:pPr>
              <a:defRPr/>
            </a:pPr>
            <a:endParaRPr lang="en-US" sz="3200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the last 2-years we have averaged 220 calls per year with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 personnel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2021.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AD7FE4-5A41-4708-A439-E01872DE5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180" y="2692399"/>
            <a:ext cx="4345141" cy="2265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6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15000"/>
    </mc:Choice>
    <mc:Fallback xmlns="">
      <p:transition advClick="0" advTm="15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48D10-D51B-4ABA-947E-6A73B56A7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Summary: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220E75F-64C5-4606-BC6C-C2E44CF74A0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828" y="2255520"/>
            <a:ext cx="3310052" cy="258184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7B2B54-0A58-4907-B040-BF8E8415F6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1600" y="1503680"/>
            <a:ext cx="6172200" cy="4673283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 population in the area increases: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demand for emergency services has also increased. 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increase in demand coupled with insurance coverage restrictions,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reduction in volunteerism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and increased operational costs now threaten NL ESD’s ability to remain solvent and provide its vital service.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62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15000"/>
    </mc:Choice>
    <mc:Fallback xmlns="">
      <p:transition advClick="0" advTm="15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7FEAC-2E57-4209-8961-BF2920429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Why the May 17, 2022 Ballot?</a:t>
            </a:r>
            <a:endParaRPr lang="en-US" b="1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68DCC37-7DB2-43E3-9BBB-4514431AA64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06" y="1991360"/>
            <a:ext cx="2532681" cy="2868771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600D45-A830-444F-95A3-008E728E82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86960" y="1825625"/>
            <a:ext cx="6466840" cy="4351338"/>
          </a:xfrm>
        </p:spPr>
        <p:txBody>
          <a:bodyPr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are having difficulty maintaining a volunteer staff and providing services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are experiencing greater difficulty  operating from donations, grants and delayed reimbursements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are experiencing difficulty meeting the overall emergency needs of our community as a volunteer entity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4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15000"/>
    </mc:Choice>
    <mc:Fallback xmlns="">
      <p:transition advClick="0" advTm="15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FB753-F0A9-413C-87C0-1D1AEF6B0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Taxation Information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52E3EF-0B3E-422D-9FC0-05AF09016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4400" y="1825625"/>
            <a:ext cx="5882640" cy="4351338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pPr>
              <a:spcBef>
                <a:spcPts val="0"/>
              </a:spcBef>
            </a:pPr>
            <a:r>
              <a:rPr lang="en-US" sz="4800" dirty="0"/>
              <a:t>$2.64  per $1000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4800" dirty="0"/>
          </a:p>
          <a:p>
            <a:pPr>
              <a:spcBef>
                <a:spcPts val="0"/>
              </a:spcBef>
            </a:pPr>
            <a:r>
              <a:rPr lang="en-US" sz="4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$100,000 property will cost $264/year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4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4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$200,000 property will cost $528/year</a:t>
            </a:r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endParaRPr lang="en-US" sz="4800" dirty="0"/>
          </a:p>
        </p:txBody>
      </p:sp>
      <p:pic>
        <p:nvPicPr>
          <p:cNvPr id="2050" name="Picture 2" descr="Dollar sign dollars signs clipart image - Cliparting.com">
            <a:extLst>
              <a:ext uri="{FF2B5EF4-FFF2-40B4-BE49-F238E27FC236}">
                <a16:creationId xmlns:a16="http://schemas.microsoft.com/office/drawing/2014/main" id="{E1F85B9A-DD8D-4FCF-BF20-92991DB5434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2386806"/>
            <a:ext cx="198120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50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15000"/>
    </mc:Choice>
    <mc:Fallback xmlns="">
      <p:transition advClick="0" advTm="15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6B043-5ADF-4D7C-85C8-38C014D9A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Future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4C90B-0356-4370-988E-629F3C453A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voter approved – the </a:t>
            </a:r>
            <a:r>
              <a:rPr lang="en-US" b="1" dirty="0"/>
              <a:t>North Lake Emergency Service District </a:t>
            </a:r>
            <a:r>
              <a:rPr lang="en-US" dirty="0"/>
              <a:t>will have a 5-member Board of Directors</a:t>
            </a:r>
          </a:p>
          <a:p>
            <a:endParaRPr lang="en-US" dirty="0"/>
          </a:p>
          <a:p>
            <a:r>
              <a:rPr lang="en-US" dirty="0"/>
              <a:t>These positions will also be open for election on the May 17, 2022 Ballot. Any elector who lives within the proposed boundary  may run for the board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and guide the future of this valuable organization.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dirty="0"/>
              <a:t>Staffing models (variations based on availability of personnel)</a:t>
            </a:r>
          </a:p>
        </p:txBody>
      </p:sp>
    </p:spTree>
    <p:extLst>
      <p:ext uri="{BB962C8B-B14F-4D97-AF65-F5344CB8AC3E}">
        <p14:creationId xmlns:p14="http://schemas.microsoft.com/office/powerpoint/2010/main" val="102442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15000"/>
    </mc:Choice>
    <mc:Fallback xmlns="">
      <p:transition advClick="0" advTm="15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6B043-5ADF-4D7C-85C8-38C014D9A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Future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4C90B-0356-4370-988E-629F3C453A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Board positions numbered #1 - #5</a:t>
            </a:r>
          </a:p>
          <a:p>
            <a:endParaRPr lang="en-US" dirty="0"/>
          </a:p>
          <a:p>
            <a:r>
              <a:rPr lang="en-US" dirty="0"/>
              <a:t>3 positions will be for 4 years</a:t>
            </a:r>
          </a:p>
          <a:p>
            <a:endParaRPr lang="en-US" dirty="0"/>
          </a:p>
          <a:p>
            <a:r>
              <a:rPr lang="en-US" dirty="0"/>
              <a:t>2 positions will be for shorter periods (appearing on the 2023 ballot)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03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15000"/>
    </mc:Choice>
    <mc:Fallback xmlns="">
      <p:transition advClick="0" advTm="15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6B043-5ADF-4D7C-85C8-38C014D9A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17987"/>
            <a:ext cx="10515600" cy="45719"/>
          </a:xfrm>
        </p:spPr>
        <p:txBody>
          <a:bodyPr>
            <a:normAutofit fontScale="90000"/>
          </a:bodyPr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4C90B-0356-4370-988E-629F3C453A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sz="6000" dirty="0"/>
              <a:t>Questions??</a:t>
            </a:r>
          </a:p>
        </p:txBody>
      </p:sp>
    </p:spTree>
    <p:extLst>
      <p:ext uri="{BB962C8B-B14F-4D97-AF65-F5344CB8AC3E}">
        <p14:creationId xmlns:p14="http://schemas.microsoft.com/office/powerpoint/2010/main" val="273162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15000"/>
    </mc:Choice>
    <mc:Fallback xmlns="">
      <p:transition advClick="0" advTm="1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AAAE3-1565-4D0A-9E1F-219239375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7275"/>
          </a:xfrm>
        </p:spPr>
        <p:txBody>
          <a:bodyPr>
            <a:normAutofit/>
          </a:bodyPr>
          <a:lstStyle/>
          <a:p>
            <a:pPr algn="ctr"/>
            <a:r>
              <a:rPr lang="en-US" sz="2700" b="1" dirty="0"/>
              <a:t>NLC EMS</a:t>
            </a:r>
            <a:br>
              <a:rPr lang="en-US" sz="3600" b="1" dirty="0"/>
            </a:br>
            <a:r>
              <a:rPr lang="en-US" sz="4000" b="1" dirty="0"/>
              <a:t>History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B91617F-067A-48F3-9B0C-5D6989EE717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558830"/>
            <a:ext cx="2458720" cy="401116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8E3222-4624-47B6-B08A-2794C1535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02480" y="1825625"/>
            <a:ext cx="6751320" cy="4351338"/>
          </a:xfrm>
        </p:spPr>
        <p:txBody>
          <a:bodyPr/>
          <a:lstStyle/>
          <a:p>
            <a:r>
              <a:rPr lang="en-US" sz="4400" dirty="0"/>
              <a:t>NLC-EMS had been a </a:t>
            </a:r>
            <a:r>
              <a:rPr lang="en-US" sz="4400" b="1" dirty="0"/>
              <a:t>VOLUNTEER</a:t>
            </a:r>
            <a:r>
              <a:rPr lang="en-US" sz="4400" dirty="0"/>
              <a:t> organization for over </a:t>
            </a:r>
            <a:r>
              <a:rPr lang="en-US" sz="4400" dirty="0">
                <a:solidFill>
                  <a:srgbClr val="FF0000"/>
                </a:solidFill>
              </a:rPr>
              <a:t>60 years</a:t>
            </a:r>
          </a:p>
          <a:p>
            <a:pPr marL="0" indent="0">
              <a:buNone/>
            </a:pPr>
            <a:endParaRPr lang="en-US" sz="4400" dirty="0"/>
          </a:p>
          <a:p>
            <a:r>
              <a:rPr lang="en-US" sz="4400" dirty="0"/>
              <a:t>NL County Disaster Unit came on line in </a:t>
            </a:r>
            <a:r>
              <a:rPr lang="en-US" sz="4400" dirty="0">
                <a:solidFill>
                  <a:srgbClr val="FF0000"/>
                </a:solidFill>
              </a:rPr>
              <a:t>1959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99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15000"/>
    </mc:Choice>
    <mc:Fallback xmlns="">
      <p:transition advClick="0" advTm="1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AAAE3-1565-4D0A-9E1F-219239375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7275"/>
          </a:xfrm>
        </p:spPr>
        <p:txBody>
          <a:bodyPr>
            <a:normAutofit/>
          </a:bodyPr>
          <a:lstStyle/>
          <a:p>
            <a:pPr algn="ctr"/>
            <a:r>
              <a:rPr lang="en-US" sz="2700" dirty="0"/>
              <a:t>NLC EMS</a:t>
            </a:r>
            <a:br>
              <a:rPr lang="en-US" sz="3600" dirty="0"/>
            </a:br>
            <a:r>
              <a:rPr lang="en-US" sz="4000" b="1" dirty="0"/>
              <a:t>History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B91617F-067A-48F3-9B0C-5D6989EE717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558830"/>
            <a:ext cx="2458720" cy="401116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8E3222-4624-47B6-B08A-2794C1535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02480" y="1825625"/>
            <a:ext cx="6751320" cy="4351338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NL EMS became an official non-profit in </a:t>
            </a:r>
            <a:r>
              <a:rPr lang="en-US" sz="3600" dirty="0">
                <a:solidFill>
                  <a:srgbClr val="FF0000"/>
                </a:solidFill>
              </a:rPr>
              <a:t>October, 1983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All of our staff have regular day jobs; farm, drive truck, teach, own other businesses, etc. </a:t>
            </a:r>
          </a:p>
          <a:p>
            <a:endParaRPr lang="en-US" sz="3600" dirty="0"/>
          </a:p>
          <a:p>
            <a:r>
              <a:rPr lang="en-US" sz="3600" dirty="0"/>
              <a:t>They are volunteers.</a:t>
            </a:r>
          </a:p>
          <a:p>
            <a:pPr algn="l"/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35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15000"/>
    </mc:Choice>
    <mc:Fallback xmlns="">
      <p:transition advClick="0" advTm="1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27E42-31B6-4B12-9081-560D09D55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679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“NL Emergency Service District” - Board Members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3AB5A19-9FE4-474F-936A-B9EB59CA237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90881" y="2309507"/>
            <a:ext cx="3535680" cy="2516493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35D523-03BE-4E0E-8E4F-5EA7B7D909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65040" y="1473200"/>
            <a:ext cx="6588760" cy="4703763"/>
          </a:xfrm>
        </p:spPr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Daniel Miles, Chairman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Buck Church, Vice Chair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Dave Elmore, Board Member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Katie Wesler, Board Member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Blaine Nofziger, Board Member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Past President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Patty Effingham, Secretary/Treasurer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81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15000"/>
    </mc:Choice>
    <mc:Fallback xmlns="">
      <p:transition advClick="0" advTm="1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BFE05-8057-47F7-80E7-A53793D4B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631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Current  “North Lake – Emergency Service District”  Officers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E82786-3443-456A-923D-506179A5E4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61280" y="1442720"/>
            <a:ext cx="6192520" cy="4734243"/>
          </a:xfrm>
        </p:spPr>
        <p:txBody>
          <a:bodyPr>
            <a:normAutofit lnSpcReduction="10000"/>
          </a:bodyPr>
          <a:lstStyle/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Sue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Ingalsbe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EMS Director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Deanna Roberts, Training Officer &amp; Maintenance Officer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Nathan Church, Communications Officer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Physician Advisor – Dr Todd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Tornay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Paramedic clipart First Responders clipart Medical clipart By LeCoqDesign |  TheHungryJPEG.com">
            <a:extLst>
              <a:ext uri="{FF2B5EF4-FFF2-40B4-BE49-F238E27FC236}">
                <a16:creationId xmlns:a16="http://schemas.microsoft.com/office/drawing/2014/main" id="{C2930741-8AC8-4BE8-BDC8-501B72B491C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25065"/>
            <a:ext cx="4043352" cy="307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75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15000"/>
    </mc:Choice>
    <mc:Fallback xmlns="">
      <p:transition advClick="0" advTm="1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A939C-DCCD-4645-82A4-57B34B901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Current Staffing: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A4250-1DCE-4E7D-AD27-B0740975C9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local active volunteer Intermediate responder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paid on-call, local active EMT Basics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active volunteer drivers, four reserves 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ambulances, a 1995 Ford and a 2012 Dodge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81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15000"/>
    </mc:Choice>
    <mc:Fallback xmlns="">
      <p:transition advClick="0" advTm="1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5A7AF-91C9-46FD-A871-A6A666636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615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/>
              <a:t>What we do</a:t>
            </a:r>
            <a:br>
              <a:rPr lang="en-US" sz="3600" b="1" dirty="0"/>
            </a:br>
            <a:r>
              <a:rPr lang="en-US" sz="3600" b="1" dirty="0"/>
              <a:t>“</a:t>
            </a:r>
            <a:r>
              <a:rPr lang="en-US" sz="3100" dirty="0"/>
              <a:t>NL-Emergency Service District” Board of Directors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6FE9B5-AD17-4E77-9824-B269CFFBCF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27040" y="1825625"/>
            <a:ext cx="5826760" cy="4351338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Procure and maintain essential equipment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3600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Maintain a volunteer staff as available</a:t>
            </a:r>
          </a:p>
          <a:p>
            <a:pPr>
              <a:defRPr/>
            </a:pPr>
            <a:endParaRPr lang="en-US" sz="3600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Insure all aspects of operations are in accordance with legal guidelines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endParaRPr lang="en-US" sz="3600" dirty="0"/>
          </a:p>
        </p:txBody>
      </p:sp>
      <p:pic>
        <p:nvPicPr>
          <p:cNvPr id="1026" name="Picture 2" descr="Board Of Directors Clipart Board Of Directors Minutes - Board Of Directors  Graphic - Free Transparent PNG Clipart Images Download">
            <a:extLst>
              <a:ext uri="{FF2B5EF4-FFF2-40B4-BE49-F238E27FC236}">
                <a16:creationId xmlns:a16="http://schemas.microsoft.com/office/drawing/2014/main" id="{4474E7AC-3FB5-4AC9-B0C4-21DC33C4721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04" y="2123440"/>
            <a:ext cx="4219036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86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15000"/>
    </mc:Choice>
    <mc:Fallback xmlns="">
      <p:transition advClick="0" advTm="1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84A5F-831A-4E93-A5C2-66D5261D4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We Do !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E40EBA3-9C5C-4300-BD66-F41DC548726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20119"/>
            <a:ext cx="4381500" cy="356235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7CA6B4-E03F-4D07-89C7-132AC1B48F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20080" y="1825625"/>
            <a:ext cx="5633720" cy="4351338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respond to emergency calls within our </a:t>
            </a: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area of coverage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4400" dirty="0">
              <a:solidFill>
                <a:prstClr val="black"/>
              </a:solidFill>
              <a:latin typeface="Calibri" panose="020F0502020204030204"/>
            </a:endParaRPr>
          </a:p>
          <a:p>
            <a:pPr lvl="1"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Vehicle accidents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56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 advTm="15000"/>
    </mc:Choice>
    <mc:Fallback xmlns="">
      <p:transition advClick="0" advTm="15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1139</TotalTime>
  <Words>816</Words>
  <Application>Microsoft Office PowerPoint</Application>
  <PresentationFormat>Widescreen</PresentationFormat>
  <Paragraphs>152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Symbol</vt:lpstr>
      <vt:lpstr>Office Theme</vt:lpstr>
      <vt:lpstr>North Lake County EMS</vt:lpstr>
      <vt:lpstr>“North Lake Emergency Service District”</vt:lpstr>
      <vt:lpstr>NLC EMS History</vt:lpstr>
      <vt:lpstr>NLC EMS History</vt:lpstr>
      <vt:lpstr>“NL Emergency Service District” - Board Members</vt:lpstr>
      <vt:lpstr>Current  “North Lake – Emergency Service District”  Officers</vt:lpstr>
      <vt:lpstr>Current Staffing:</vt:lpstr>
      <vt:lpstr>What we do “NL-Emergency Service District” Board of Directors</vt:lpstr>
      <vt:lpstr>What We Do !</vt:lpstr>
      <vt:lpstr>What We Do !</vt:lpstr>
      <vt:lpstr>What We Do !</vt:lpstr>
      <vt:lpstr>What we do! NL – Emergency Service District Board of Directors</vt:lpstr>
      <vt:lpstr>Emergency Service District Service Map</vt:lpstr>
      <vt:lpstr>How We Got Here:</vt:lpstr>
      <vt:lpstr>Ad Hoc Committee</vt:lpstr>
      <vt:lpstr>Ad Hoc Committee</vt:lpstr>
      <vt:lpstr>From July 2020 to January, 2022  We are on the May 17, 2022 ballot </vt:lpstr>
      <vt:lpstr>Our population is steady but it’s                                                projected to increasing at a gradual rate</vt:lpstr>
      <vt:lpstr>Our Staff</vt:lpstr>
      <vt:lpstr>Our Staff</vt:lpstr>
      <vt:lpstr>Summary:</vt:lpstr>
      <vt:lpstr>Why the May 17, 2022 Ballot?</vt:lpstr>
      <vt:lpstr>Taxation Information</vt:lpstr>
      <vt:lpstr>Future Information</vt:lpstr>
      <vt:lpstr>Future Information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 Lake EMS</dc:title>
  <dc:creator>DAVID C KERR</dc:creator>
  <cp:lastModifiedBy>DAVID C KERR</cp:lastModifiedBy>
  <cp:revision>49</cp:revision>
  <dcterms:created xsi:type="dcterms:W3CDTF">2021-04-13T17:57:16Z</dcterms:created>
  <dcterms:modified xsi:type="dcterms:W3CDTF">2022-04-18T02:09:04Z</dcterms:modified>
</cp:coreProperties>
</file>